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7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6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D30BE-AD1A-46C6-A38A-40A297ED1AA1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E0890-24C6-484B-8ADC-0783F47494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890-24C6-484B-8ADC-0783F474942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B9EFE-27FA-418D-8C5F-F3B43CCB8989}" type="slidenum">
              <a:rPr lang="es-ES"/>
              <a:pPr/>
              <a:t>16</a:t>
            </a:fld>
            <a:endParaRPr lang="es-E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333F3-21C5-48C2-BBC9-1B016E59E511}" type="slidenum">
              <a:rPr lang="es-ES"/>
              <a:pPr/>
              <a:t>17</a:t>
            </a:fld>
            <a:endParaRPr lang="es-E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3711-66C5-4A9C-A47B-E7D3A12FC5AD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3711-66C5-4A9C-A47B-E7D3A12FC5AD}" type="slidenum">
              <a:rPr lang="es-ES" smtClean="0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890-24C6-484B-8ADC-0783F474942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3711-66C5-4A9C-A47B-E7D3A12FC5AD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3711-66C5-4A9C-A47B-E7D3A12FC5AD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3711-66C5-4A9C-A47B-E7D3A12FC5AD}" type="slidenum">
              <a:rPr lang="es-ES" smtClean="0"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3711-66C5-4A9C-A47B-E7D3A12FC5AD}" type="slidenum">
              <a:rPr lang="es-ES" smtClean="0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1113A-1D6C-4A5A-83F7-C865D35AF80B}" type="slidenum">
              <a:rPr lang="es-ES"/>
              <a:pPr/>
              <a:t>24</a:t>
            </a:fld>
            <a:endParaRPr lang="es-E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890-24C6-484B-8ADC-0783F474942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890-24C6-484B-8ADC-0783F474942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890-24C6-484B-8ADC-0783F4749427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890-24C6-484B-8ADC-0783F474942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890-24C6-484B-8ADC-0783F474942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86BF3C-45F8-4506-94B1-4B5332AD6D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6B0509-B096-45EA-852F-1B5B12A62D80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4B9F9C-4819-42FD-B258-3053D57020DB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Sistemas de calefacción.</a:t>
            </a:r>
          </a:p>
          <a:p>
            <a:endParaRPr lang="es-ES" dirty="0" smtClean="0"/>
          </a:p>
          <a:p>
            <a:r>
              <a:rPr lang="es-ES" dirty="0" smtClean="0"/>
              <a:t>Seguridad. </a:t>
            </a:r>
          </a:p>
          <a:p>
            <a:endParaRPr lang="es-ES" dirty="0" smtClean="0"/>
          </a:p>
          <a:p>
            <a:r>
              <a:rPr lang="es-ES" dirty="0" smtClean="0"/>
              <a:t>Gráficas de los resultados de las encuestas.</a:t>
            </a:r>
          </a:p>
          <a:p>
            <a:endParaRPr lang="es-ES" dirty="0" smtClean="0"/>
          </a:p>
          <a:p>
            <a:r>
              <a:rPr lang="es-ES" dirty="0" smtClean="0"/>
              <a:t>Impacto medioambiental.</a:t>
            </a:r>
          </a:p>
          <a:p>
            <a:endParaRPr lang="es-ES" dirty="0" smtClean="0"/>
          </a:p>
          <a:p>
            <a:r>
              <a:rPr lang="es-ES" dirty="0" smtClean="0"/>
              <a:t>Reflexión y mejoras.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800"/>
              <a:t>GRÁFICA DE LOS RESULTADOS 2º E.S.O.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61938" y="1700213"/>
          <a:ext cx="8882062" cy="4667250"/>
        </p:xfrm>
        <a:graphic>
          <a:graphicData uri="http://schemas.openxmlformats.org/presentationml/2006/ole">
            <p:oleObj spid="_x0000_s2050" r:id="rId4" imgW="4676851" imgH="245733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800"/>
              <a:t>GRÁFICA DE LOS RESULTADOS 3º E.S.O.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61938" y="1700213"/>
          <a:ext cx="8882062" cy="4667250"/>
        </p:xfrm>
        <a:graphic>
          <a:graphicData uri="http://schemas.openxmlformats.org/presentationml/2006/ole">
            <p:oleObj spid="_x0000_s3074" r:id="rId4" imgW="4676851" imgH="245733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800"/>
              <a:t>GRÁFICA DE LOS RESULTADOS 4º E.S.O.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61938" y="1773238"/>
          <a:ext cx="8882062" cy="4667250"/>
        </p:xfrm>
        <a:graphic>
          <a:graphicData uri="http://schemas.openxmlformats.org/presentationml/2006/ole">
            <p:oleObj spid="_x0000_s4098" r:id="rId4" imgW="4676851" imgH="245733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800"/>
              <a:t>   GRÁFICA DE LOS RESULTADOS: Profesores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61938" y="1628775"/>
          <a:ext cx="8882062" cy="4667250"/>
        </p:xfrm>
        <a:graphic>
          <a:graphicData uri="http://schemas.openxmlformats.org/presentationml/2006/ole">
            <p:oleObj spid="_x0000_s5122" r:id="rId4" imgW="4676851" imgH="245733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800"/>
              <a:t>GRÁFICA DE LOS RESULTADOS: Todos los colectivos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61938" y="1844675"/>
          <a:ext cx="8882062" cy="4667250"/>
        </p:xfrm>
        <a:graphic>
          <a:graphicData uri="http://schemas.openxmlformats.org/presentationml/2006/ole">
            <p:oleObj spid="_x0000_s6146" r:id="rId4" imgW="4676851" imgH="245733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800"/>
              <a:t>VALORACIÓN DE LOS RESULTADOS DE LA ENCUESTA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/>
              <a:t>Grupos encuestados.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/>
              <a:t>Criterio para analizar los resultados.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/>
              <a:t>Estado de los radiadores.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/>
              <a:t>Situación. 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/>
              <a:t>Temperatura.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/>
              <a:t>Uso de energías renovables: solar.</a:t>
            </a:r>
          </a:p>
          <a:p>
            <a:pPr marL="341313" indent="-3413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285720" y="-21433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s-ES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pitchFamily="34" charset="0"/>
              </a:rPr>
              <a:t>DISTRIBUCIÓN DE RADIADORES</a:t>
            </a:r>
          </a:p>
        </p:txBody>
      </p:sp>
      <p:graphicFrame>
        <p:nvGraphicFramePr>
          <p:cNvPr id="2291" name="Group 243"/>
          <p:cNvGraphicFramePr>
            <a:graphicFrameLocks noGrp="1"/>
          </p:cNvGraphicFramePr>
          <p:nvPr>
            <p:ph type="tbl" idx="1"/>
          </p:nvPr>
        </p:nvGraphicFramePr>
        <p:xfrm>
          <a:off x="107950" y="981075"/>
          <a:ext cx="8928100" cy="5699760"/>
        </p:xfrm>
        <a:graphic>
          <a:graphicData uri="http://schemas.openxmlformats.org/drawingml/2006/table">
            <a:tbl>
              <a:tblPr/>
              <a:tblGrid>
                <a:gridCol w="7632700"/>
                <a:gridCol w="12954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ESO y Bachillerato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Departamentos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Laboratorios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Informática, Dibujo, Tecnología, Idiomas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Dirección, Jefaturas, Orientación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Conserjería y Secretaría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Cafetería, Biblioteca, 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Sala y Cafetería profesores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Educación Especial y Aula Mariana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Pasillos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100"/>
            <a:ext cx="7272338" cy="1384300"/>
          </a:xfrm>
        </p:spPr>
        <p:txBody>
          <a:bodyPr/>
          <a:lstStyle/>
          <a:p>
            <a:pPr algn="ctr"/>
            <a:r>
              <a:rPr lang="es-ES" sz="4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pitchFamily="34" charset="0"/>
              </a:rPr>
              <a:t>IMPACTO AMBIENTAL DE LA CALDERA</a:t>
            </a:r>
          </a:p>
        </p:txBody>
      </p:sp>
      <p:sp>
        <p:nvSpPr>
          <p:cNvPr id="142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569325" cy="4391025"/>
          </a:xfrm>
        </p:spPr>
        <p:txBody>
          <a:bodyPr/>
          <a:lstStyle/>
          <a:p>
            <a:r>
              <a:rPr lang="es-ES"/>
              <a:t>Litros de gasóleo en un año:</a:t>
            </a:r>
            <a:r>
              <a:rPr lang="es-ES">
                <a:solidFill>
                  <a:srgbClr val="666633"/>
                </a:solidFill>
              </a:rPr>
              <a:t>14000 l</a:t>
            </a:r>
          </a:p>
          <a:p>
            <a:r>
              <a:rPr lang="es-ES"/>
              <a:t>Factor de conversión:</a:t>
            </a:r>
            <a:r>
              <a:rPr lang="es-ES">
                <a:solidFill>
                  <a:srgbClr val="666633"/>
                </a:solidFill>
              </a:rPr>
              <a:t>2,66</a:t>
            </a:r>
            <a:r>
              <a:rPr lang="es-ES"/>
              <a:t> </a:t>
            </a:r>
            <a:r>
              <a:rPr lang="es-ES">
                <a:solidFill>
                  <a:srgbClr val="666633"/>
                </a:solidFill>
              </a:rPr>
              <a:t>kg. CO2/ l</a:t>
            </a:r>
            <a:endParaRPr lang="es-ES" sz="3600">
              <a:solidFill>
                <a:srgbClr val="666633"/>
              </a:solidFill>
            </a:endParaRPr>
          </a:p>
          <a:p>
            <a:endParaRPr lang="es-ES" u="sng">
              <a:solidFill>
                <a:srgbClr val="666633"/>
              </a:solidFill>
            </a:endParaRPr>
          </a:p>
          <a:p>
            <a:r>
              <a:rPr lang="es-ES"/>
              <a:t>IMPACTO AMBIENTAL:</a:t>
            </a:r>
            <a:r>
              <a:rPr lang="es-ES" u="sng">
                <a:solidFill>
                  <a:srgbClr val="666633"/>
                </a:solidFill>
              </a:rPr>
              <a:t> 37 toneladas CO2 </a:t>
            </a:r>
          </a:p>
          <a:p>
            <a:pPr>
              <a:buFontTx/>
              <a:buNone/>
            </a:pPr>
            <a:endParaRPr lang="es-ES" u="sng">
              <a:solidFill>
                <a:srgbClr val="666633"/>
              </a:solidFill>
            </a:endParaRPr>
          </a:p>
          <a:p>
            <a:pPr>
              <a:buFontTx/>
              <a:buNone/>
            </a:pPr>
            <a:r>
              <a:rPr lang="es-ES"/>
              <a:t>Incrementa el </a:t>
            </a:r>
            <a:r>
              <a:rPr lang="es-ES" u="sng"/>
              <a:t>efecto invernadero</a:t>
            </a:r>
            <a:r>
              <a:rPr lang="es-ES"/>
              <a:t> y favorece el </a:t>
            </a:r>
            <a:r>
              <a:rPr lang="es-ES" u="sng"/>
              <a:t>cambio climático</a:t>
            </a:r>
            <a:r>
              <a:rPr lang="es-ES"/>
              <a:t>.</a:t>
            </a:r>
          </a:p>
        </p:txBody>
      </p:sp>
      <p:pic>
        <p:nvPicPr>
          <p:cNvPr id="142345" name="Picture 9" descr="j028536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80288" y="260350"/>
            <a:ext cx="1474787" cy="1817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Reflexión.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Errores que se cometen.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Soluciones posibles.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Gastos del instituto.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Estado del sistema de calefacción.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Errores que se cometen.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Uso en días de calor.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Abrir las ventanas con la calefacción puesta.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Temperaturas demasiados elevadas.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Cubrir los radiadores.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CALEFACCIÓN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Funcionamiento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Soluciones posibles.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Moderar el uso de la calefacción.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Separarte o alejarte del radiador.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Búsqueda de una temperatura media.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Evitar cubrir los radiadores.</a:t>
            </a: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Gastos del instituto.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Diciembre de 2008. 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Consumo alto.</a:t>
            </a:r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Gatos bastante elevados. Aprox.: 3150 €.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Febrero de 2008.</a:t>
            </a:r>
            <a:endParaRPr lang="es-ES" dirty="0"/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Disminución del uso de la calefacción.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Gatos más bajos: 2650 €.</a:t>
            </a:r>
            <a:endParaRPr lang="es-E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  <p:bldP spid="13" grpId="0" build="p"/>
      <p:bldP spid="14" grpId="0" build="p"/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Septiembre de 2008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Vuelta de las vacaciones. Inicio del uso de calefacción.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Consumo aprox.: 2350 €.</a:t>
            </a:r>
          </a:p>
          <a:p>
            <a:pPr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Estado del sistema de calefacción.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Estado aceptable para el centro.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La caldera no debe superar los 100ºC.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Revisiones obligatorias realizadas adecuadamente.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773238"/>
            <a:ext cx="8229600" cy="2447925"/>
          </a:xfrm>
        </p:spPr>
        <p:txBody>
          <a:bodyPr/>
          <a:lstStyle/>
          <a:p>
            <a:pPr algn="ctr"/>
            <a:r>
              <a:rPr lang="es-ES" sz="6000">
                <a:solidFill>
                  <a:srgbClr val="66FF33"/>
                </a:solidFill>
              </a:rPr>
              <a:t>Gracias por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785794"/>
            <a:ext cx="4386266" cy="1162050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LA CALDERA</a:t>
            </a:r>
            <a:endParaRPr lang="es-ES" sz="6600" b="1" dirty="0">
              <a:solidFill>
                <a:srgbClr val="FF0000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0" y="2286000"/>
            <a:ext cx="3786182" cy="4572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2">
                    <a:lumMod val="25000"/>
                  </a:schemeClr>
                </a:solidFill>
              </a:rPr>
              <a:t>PUEDE  PROGRAMARSE AUTOMÁTICA Y MANUALMENTE</a:t>
            </a:r>
          </a:p>
        </p:txBody>
      </p:sp>
      <p:pic>
        <p:nvPicPr>
          <p:cNvPr id="4" name="3 Marcador de contenido" descr="PICT02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071678"/>
            <a:ext cx="5111750" cy="3833813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6357950" y="1214422"/>
            <a:ext cx="1752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510.000 </a:t>
            </a:r>
            <a:r>
              <a:rPr lang="es-ES" b="1" dirty="0" smtClean="0"/>
              <a:t>Kcal/h</a:t>
            </a:r>
            <a:endParaRPr lang="es-ES" b="1" dirty="0"/>
          </a:p>
        </p:txBody>
      </p:sp>
      <p:cxnSp>
        <p:nvCxnSpPr>
          <p:cNvPr id="22" name="21 Conector recto de flecha"/>
          <p:cNvCxnSpPr/>
          <p:nvPr/>
        </p:nvCxnSpPr>
        <p:spPr>
          <a:xfrm rot="5400000" flipH="1" flipV="1">
            <a:off x="6036479" y="1964521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642910" y="714356"/>
            <a:ext cx="5572164" cy="1071570"/>
          </a:xfrm>
        </p:spPr>
        <p:txBody>
          <a:bodyPr/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BOMBA DE FUEGO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xfrm>
            <a:off x="642910" y="1928802"/>
            <a:ext cx="2743200" cy="411005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</a:rPr>
              <a:t>EL MOTOR QUEMADOR  CALIENTA UN SISTEMA DE TUBOS DE ACERO CON AGUA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10 Marcador de contenido" descr="PICT02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642918"/>
            <a:ext cx="6286544" cy="1162050"/>
          </a:xfrm>
        </p:spPr>
        <p:txBody>
          <a:bodyPr/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SISTEMA DE TUBOS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71472" y="1928802"/>
            <a:ext cx="2814638" cy="4572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</a:rPr>
              <a:t>TUBOS POR DONDE SE TRANSMITE EL AGUA CALIENTE A LOS RADIADORES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4 Marcador de contenido" descr="PICT02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3500462" cy="1582621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SEGURIDAD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2786082" cy="217932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HAY UN TERMOSTATO QUE VIGILA LA TEMPERATURA DE LA CALDERA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4 Marcador de posición de imagen" descr="PICT025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/>
      </p:pic>
      <p:cxnSp>
        <p:nvCxnSpPr>
          <p:cNvPr id="7" name="6 Conector recto de flecha"/>
          <p:cNvCxnSpPr/>
          <p:nvPr/>
        </p:nvCxnSpPr>
        <p:spPr>
          <a:xfrm rot="5400000" flipH="1" flipV="1">
            <a:off x="5179223" y="821513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57950" y="35716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70-80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ºC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1928802"/>
            <a:ext cx="6106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USA COMO COMBUSTIBLE EL GASÓLEO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57422" y="2571744"/>
            <a:ext cx="4019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CAPACIDAD: 4000 LITROS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28992" y="3214686"/>
            <a:ext cx="1709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HORARIO</a:t>
            </a:r>
          </a:p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7:45-12:30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00166" y="1000108"/>
            <a:ext cx="6013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u="sng" dirty="0" smtClean="0">
                <a:solidFill>
                  <a:srgbClr val="00B050"/>
                </a:solidFill>
              </a:rPr>
              <a:t>OTRAS CARACTERÍSTICAS</a:t>
            </a:r>
            <a:endParaRPr lang="es-ES" sz="3600" b="1" u="sng" dirty="0">
              <a:solidFill>
                <a:srgbClr val="00B05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28630" y="5143512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NO ES RESPETUOSA CON EL MEDIO AMBIENTE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71670" y="4357694"/>
            <a:ext cx="427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</a:rPr>
              <a:t>CONSUMO: 150 LITROS/DÍA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/>
              <a:t>Resultados de la encuesta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_tradnl"/>
              <a:t>La encuesta ha sido realizada a los </a:t>
            </a:r>
          </a:p>
          <a:p>
            <a:pPr marL="341313" indent="-341313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_tradnl"/>
              <a:t>siguientes grupos: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_tradnl"/>
              <a:t>1º E.S.O.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_tradnl"/>
              <a:t>2º E.S.O.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_tradnl"/>
              <a:t>3º E.S.O.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_tradnl"/>
              <a:t>4º E.S.O.</a:t>
            </a:r>
          </a:p>
          <a:p>
            <a:pPr marL="341313" indent="-341313">
              <a:lnSpc>
                <a:spcPct val="90000"/>
              </a:lnSpc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_tradnl"/>
              <a:t>Como conclusión veremos una gráfica común.</a:t>
            </a:r>
          </a:p>
          <a:p>
            <a:pPr marL="341313" indent="-341313">
              <a:lnSpc>
                <a:spcPct val="90000"/>
              </a:lnSpc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/>
          </a:p>
          <a:p>
            <a:pPr marL="341313" indent="-341313">
              <a:lnSpc>
                <a:spcPct val="90000"/>
              </a:lnSpc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/>
          </a:p>
          <a:p>
            <a:pPr marL="341313" indent="-341313">
              <a:lnSpc>
                <a:spcPct val="90000"/>
              </a:lnSpc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800"/>
              <a:t>GRÁFICA DE LOS RESULTADOS 1º E.S.O.</a:t>
            </a:r>
            <a:r>
              <a:rPr lang="es-ES_tradnl" sz="3200"/>
              <a:t> 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61938" y="1628775"/>
          <a:ext cx="8882062" cy="4667250"/>
        </p:xfrm>
        <a:graphic>
          <a:graphicData uri="http://schemas.openxmlformats.org/presentationml/2006/ole">
            <p:oleObj spid="_x0000_s1026" r:id="rId4" imgW="4676851" imgH="245733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471</Words>
  <Application>Microsoft Office PowerPoint</Application>
  <PresentationFormat>Presentación en pantalla (4:3)</PresentationFormat>
  <Paragraphs>159</Paragraphs>
  <Slides>24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Flujo</vt:lpstr>
      <vt:lpstr>Hoja de cálculo de Microsoft Office Excel 97-2003</vt:lpstr>
      <vt:lpstr>Introducción.</vt:lpstr>
      <vt:lpstr>LA CALEFACCIÓN</vt:lpstr>
      <vt:lpstr>LA CALDERA</vt:lpstr>
      <vt:lpstr>BOMBA DE FUEGO</vt:lpstr>
      <vt:lpstr>SISTEMA DE TUBOS</vt:lpstr>
      <vt:lpstr>SEGURIDAD</vt:lpstr>
      <vt:lpstr>Diapositiva 7</vt:lpstr>
      <vt:lpstr>Resultados de la encuesta</vt:lpstr>
      <vt:lpstr>GRÁFICA DE LOS RESULTADOS 1º E.S.O. </vt:lpstr>
      <vt:lpstr>GRÁFICA DE LOS RESULTADOS 2º E.S.O.</vt:lpstr>
      <vt:lpstr>GRÁFICA DE LOS RESULTADOS 3º E.S.O.</vt:lpstr>
      <vt:lpstr>GRÁFICA DE LOS RESULTADOS 4º E.S.O.</vt:lpstr>
      <vt:lpstr>   GRÁFICA DE LOS RESULTADOS: Profesores</vt:lpstr>
      <vt:lpstr>GRÁFICA DE LOS RESULTADOS: Todos los colectivos</vt:lpstr>
      <vt:lpstr>VALORACIÓN DE LOS RESULTADOS DE LA ENCUESTA</vt:lpstr>
      <vt:lpstr>DISTRIBUCIÓN DE RADIADORES</vt:lpstr>
      <vt:lpstr>IMPACTO AMBIENTAL DE LA CALDERA</vt:lpstr>
      <vt:lpstr> Reflexión. </vt:lpstr>
      <vt:lpstr>Errores que se cometen.</vt:lpstr>
      <vt:lpstr>Soluciones posibles.</vt:lpstr>
      <vt:lpstr>Gastos del instituto.</vt:lpstr>
      <vt:lpstr>Septiembre de 2008</vt:lpstr>
      <vt:lpstr>Estado del sistema de calefacción.</vt:lpstr>
      <vt:lpstr>Gracias por su atención</vt:lpstr>
    </vt:vector>
  </TitlesOfParts>
  <Company>ARQUITECTURA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CALEFACCIÓN</dc:title>
  <dc:creator>PC-F8</dc:creator>
  <cp:lastModifiedBy>Marta</cp:lastModifiedBy>
  <cp:revision>25</cp:revision>
  <dcterms:created xsi:type="dcterms:W3CDTF">2009-12-14T18:56:55Z</dcterms:created>
  <dcterms:modified xsi:type="dcterms:W3CDTF">2010-01-18T20:16:20Z</dcterms:modified>
</cp:coreProperties>
</file>